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60" r:id="rId5"/>
    <p:sldMasterId id="2147483697" r:id="rId6"/>
  </p:sldMasterIdLst>
  <p:notesMasterIdLst>
    <p:notesMasterId r:id="rId10"/>
  </p:notesMasterIdLst>
  <p:handoutMasterIdLst>
    <p:handoutMasterId r:id="rId11"/>
  </p:handoutMasterIdLst>
  <p:sldIdLst>
    <p:sldId id="1064" r:id="rId7"/>
    <p:sldId id="810" r:id="rId8"/>
    <p:sldId id="698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2B77D70-0BC2-4EFC-B994-4310E6A72F3A}">
          <p14:sldIdLst>
            <p14:sldId id="1064"/>
            <p14:sldId id="810"/>
            <p14:sldId id="6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aneng, Luke" initials="TL" lastIdx="1" clrIdx="0">
    <p:extLst>
      <p:ext uri="{19B8F6BF-5375-455C-9EA6-DF929625EA0E}">
        <p15:presenceInfo xmlns:p15="http://schemas.microsoft.com/office/powerpoint/2012/main" userId="Tomaneng, Luke" providerId="None"/>
      </p:ext>
    </p:extLst>
  </p:cmAuthor>
  <p:cmAuthor id="2" name="Tomaneng, Luke" initials="TL [2]" lastIdx="108" clrIdx="1">
    <p:extLst>
      <p:ext uri="{19B8F6BF-5375-455C-9EA6-DF929625EA0E}">
        <p15:presenceInfo xmlns:p15="http://schemas.microsoft.com/office/powerpoint/2012/main" userId="S::luke.tomaneng.254@my.csun.edu::ab8e4ec2-7910-4b1c-b5bd-4e5109663f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600"/>
    <a:srgbClr val="DD8E2A"/>
    <a:srgbClr val="E4BE00"/>
    <a:srgbClr val="E99C14"/>
    <a:srgbClr val="ABD000"/>
    <a:srgbClr val="00C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60B251-80DD-C233-7694-684736B2501A}" v="56" dt="2024-05-03T17:46:16.5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34" autoAdjust="0"/>
    <p:restoredTop sz="86690" autoAdjust="0"/>
  </p:normalViewPr>
  <p:slideViewPr>
    <p:cSldViewPr snapToGrid="0">
      <p:cViewPr varScale="1">
        <p:scale>
          <a:sx n="98" d="100"/>
          <a:sy n="98" d="100"/>
        </p:scale>
        <p:origin x="184" y="360"/>
      </p:cViewPr>
      <p:guideLst>
        <p:guide orient="horz" pos="2160"/>
        <p:guide pos="28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4080" y="10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638CB5-D9B1-4750-BBE9-5493CB258CB3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D152C3-B603-4F74-A9A4-F9318654B6BC}">
      <dgm:prSet phldrT="[Text]"/>
      <dgm:spPr>
        <a:solidFill>
          <a:schemeClr val="accent1"/>
        </a:solidFill>
      </dgm:spPr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Stain for biomarkers</a:t>
          </a:r>
        </a:p>
      </dgm:t>
    </dgm:pt>
    <dgm:pt modelId="{24994388-8C0F-48D3-B2B2-8602ED21215B}" type="parTrans" cxnId="{56A633A0-288B-45BB-B438-514E88896FF5}">
      <dgm:prSet/>
      <dgm:spPr/>
      <dgm:t>
        <a:bodyPr/>
        <a:lstStyle/>
        <a:p>
          <a:endParaRPr lang="en-US"/>
        </a:p>
      </dgm:t>
    </dgm:pt>
    <dgm:pt modelId="{4056955B-CC2E-4BDB-8E16-B1D1997E0BFA}" type="sibTrans" cxnId="{56A633A0-288B-45BB-B438-514E88896FF5}">
      <dgm:prSet/>
      <dgm:spPr>
        <a:ln w="28575"/>
      </dgm:spPr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010599F-401F-4742-9EF6-605629FB8649}">
      <dgm:prSet phldrT="[Text]"/>
      <dgm:spPr>
        <a:solidFill>
          <a:schemeClr val="accent1"/>
        </a:solidFill>
      </dgm:spPr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Image</a:t>
          </a:r>
        </a:p>
      </dgm:t>
    </dgm:pt>
    <dgm:pt modelId="{2B5F4521-5C00-42BF-B043-6DA8FF411CF6}" type="sibTrans" cxnId="{E01D93F8-B087-4802-9546-0639C8803925}">
      <dgm:prSet/>
      <dgm:spPr>
        <a:ln w="28575"/>
      </dgm:spPr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CE1684D-FEC3-4331-9095-67EF23CD6B1C}" type="parTrans" cxnId="{E01D93F8-B087-4802-9546-0639C8803925}">
      <dgm:prSet/>
      <dgm:spPr/>
      <dgm:t>
        <a:bodyPr/>
        <a:lstStyle/>
        <a:p>
          <a:endParaRPr lang="en-US"/>
        </a:p>
      </dgm:t>
    </dgm:pt>
    <dgm:pt modelId="{D067DD67-8C27-49C2-99A3-7E0525E87F31}">
      <dgm:prSet phldrT="[Text]"/>
      <dgm:spPr>
        <a:solidFill>
          <a:schemeClr val="accent1"/>
        </a:solidFill>
      </dgm:spPr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Deactivate Fluorophores</a:t>
          </a:r>
        </a:p>
      </dgm:t>
    </dgm:pt>
    <dgm:pt modelId="{4E3F94F1-212E-473C-8D3F-44CADC50E232}" type="parTrans" cxnId="{88720FB6-2E4A-4D7D-AB70-8C150F7F8D83}">
      <dgm:prSet/>
      <dgm:spPr/>
      <dgm:t>
        <a:bodyPr/>
        <a:lstStyle/>
        <a:p>
          <a:endParaRPr lang="en-US"/>
        </a:p>
      </dgm:t>
    </dgm:pt>
    <dgm:pt modelId="{E298C9D9-6052-4FA6-8AA3-ABF0ED3450D3}" type="sibTrans" cxnId="{88720FB6-2E4A-4D7D-AB70-8C150F7F8D83}">
      <dgm:prSet/>
      <dgm:spPr>
        <a:ln w="28575"/>
      </dgm:spPr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D018518-CE2D-4189-8F95-60B58D0CDD8B}" type="pres">
      <dgm:prSet presAssocID="{4D638CB5-D9B1-4750-BBE9-5493CB258CB3}" presName="cycle" presStyleCnt="0">
        <dgm:presLayoutVars>
          <dgm:dir val="rev"/>
          <dgm:resizeHandles val="exact"/>
        </dgm:presLayoutVars>
      </dgm:prSet>
      <dgm:spPr/>
    </dgm:pt>
    <dgm:pt modelId="{6C2EDD7F-8037-452B-8D71-E658596F37AE}" type="pres">
      <dgm:prSet presAssocID="{FED152C3-B603-4F74-A9A4-F9318654B6BC}" presName="node" presStyleLbl="node1" presStyleIdx="0" presStyleCnt="3" custRadScaleRad="69344" custRadScaleInc="-59983">
        <dgm:presLayoutVars>
          <dgm:bulletEnabled val="1"/>
        </dgm:presLayoutVars>
      </dgm:prSet>
      <dgm:spPr/>
    </dgm:pt>
    <dgm:pt modelId="{5A3D0AEA-6DE9-4D49-8444-3037A472F645}" type="pres">
      <dgm:prSet presAssocID="{FED152C3-B603-4F74-A9A4-F9318654B6BC}" presName="spNode" presStyleCnt="0"/>
      <dgm:spPr/>
    </dgm:pt>
    <dgm:pt modelId="{14371D7F-8F2D-4AE0-81B2-9CD778D97180}" type="pres">
      <dgm:prSet presAssocID="{4056955B-CC2E-4BDB-8E16-B1D1997E0BFA}" presName="sibTrans" presStyleLbl="sibTrans1D1" presStyleIdx="0" presStyleCnt="3"/>
      <dgm:spPr/>
    </dgm:pt>
    <dgm:pt modelId="{38013DF9-60BC-46A7-AE54-36A228F8A943}" type="pres">
      <dgm:prSet presAssocID="{D010599F-401F-4742-9EF6-605629FB8649}" presName="node" presStyleLbl="node1" presStyleIdx="1" presStyleCnt="3" custRadScaleRad="89170" custRadScaleInc="-79121">
        <dgm:presLayoutVars>
          <dgm:bulletEnabled val="1"/>
        </dgm:presLayoutVars>
      </dgm:prSet>
      <dgm:spPr/>
    </dgm:pt>
    <dgm:pt modelId="{FE57E8CF-0D3C-4D02-AD80-45A4EE5EFC0B}" type="pres">
      <dgm:prSet presAssocID="{D010599F-401F-4742-9EF6-605629FB8649}" presName="spNode" presStyleCnt="0"/>
      <dgm:spPr/>
    </dgm:pt>
    <dgm:pt modelId="{640C6F25-F882-46EE-8625-81CA787BEAF4}" type="pres">
      <dgm:prSet presAssocID="{2B5F4521-5C00-42BF-B043-6DA8FF411CF6}" presName="sibTrans" presStyleLbl="sibTrans1D1" presStyleIdx="1" presStyleCnt="3"/>
      <dgm:spPr/>
    </dgm:pt>
    <dgm:pt modelId="{5E3598E5-72F7-4EFE-8AB8-891F5FC2B1E4}" type="pres">
      <dgm:prSet presAssocID="{D067DD67-8C27-49C2-99A3-7E0525E87F31}" presName="node" presStyleLbl="node1" presStyleIdx="2" presStyleCnt="3" custRadScaleRad="102441" custRadScaleInc="-54883">
        <dgm:presLayoutVars>
          <dgm:bulletEnabled val="1"/>
        </dgm:presLayoutVars>
      </dgm:prSet>
      <dgm:spPr/>
    </dgm:pt>
    <dgm:pt modelId="{4A7D53BC-644F-4E2B-A179-A309493A69ED}" type="pres">
      <dgm:prSet presAssocID="{D067DD67-8C27-49C2-99A3-7E0525E87F31}" presName="spNode" presStyleCnt="0"/>
      <dgm:spPr/>
    </dgm:pt>
    <dgm:pt modelId="{D013131B-6AAC-41EA-BAD1-90A16762A681}" type="pres">
      <dgm:prSet presAssocID="{E298C9D9-6052-4FA6-8AA3-ABF0ED3450D3}" presName="sibTrans" presStyleLbl="sibTrans1D1" presStyleIdx="2" presStyleCnt="3"/>
      <dgm:spPr/>
    </dgm:pt>
  </dgm:ptLst>
  <dgm:cxnLst>
    <dgm:cxn modelId="{88893D28-FAC2-4491-B70F-65484293BC5C}" type="presOf" srcId="{4056955B-CC2E-4BDB-8E16-B1D1997E0BFA}" destId="{14371D7F-8F2D-4AE0-81B2-9CD778D97180}" srcOrd="0" destOrd="0" presId="urn:microsoft.com/office/officeart/2005/8/layout/cycle5"/>
    <dgm:cxn modelId="{E8B9887F-2220-4360-A664-6DF0E5136277}" type="presOf" srcId="{D010599F-401F-4742-9EF6-605629FB8649}" destId="{38013DF9-60BC-46A7-AE54-36A228F8A943}" srcOrd="0" destOrd="0" presId="urn:microsoft.com/office/officeart/2005/8/layout/cycle5"/>
    <dgm:cxn modelId="{7AB3648B-75AF-4122-AEFF-390A2B57F991}" type="presOf" srcId="{FED152C3-B603-4F74-A9A4-F9318654B6BC}" destId="{6C2EDD7F-8037-452B-8D71-E658596F37AE}" srcOrd="0" destOrd="0" presId="urn:microsoft.com/office/officeart/2005/8/layout/cycle5"/>
    <dgm:cxn modelId="{56A633A0-288B-45BB-B438-514E88896FF5}" srcId="{4D638CB5-D9B1-4750-BBE9-5493CB258CB3}" destId="{FED152C3-B603-4F74-A9A4-F9318654B6BC}" srcOrd="0" destOrd="0" parTransId="{24994388-8C0F-48D3-B2B2-8602ED21215B}" sibTransId="{4056955B-CC2E-4BDB-8E16-B1D1997E0BFA}"/>
    <dgm:cxn modelId="{263582AE-C169-4813-B110-AD914DCE84BC}" type="presOf" srcId="{4D638CB5-D9B1-4750-BBE9-5493CB258CB3}" destId="{6D018518-CE2D-4189-8F95-60B58D0CDD8B}" srcOrd="0" destOrd="0" presId="urn:microsoft.com/office/officeart/2005/8/layout/cycle5"/>
    <dgm:cxn modelId="{88720FB6-2E4A-4D7D-AB70-8C150F7F8D83}" srcId="{4D638CB5-D9B1-4750-BBE9-5493CB258CB3}" destId="{D067DD67-8C27-49C2-99A3-7E0525E87F31}" srcOrd="2" destOrd="0" parTransId="{4E3F94F1-212E-473C-8D3F-44CADC50E232}" sibTransId="{E298C9D9-6052-4FA6-8AA3-ABF0ED3450D3}"/>
    <dgm:cxn modelId="{41004FB9-E330-437D-972B-86D9420AF6F4}" type="presOf" srcId="{2B5F4521-5C00-42BF-B043-6DA8FF411CF6}" destId="{640C6F25-F882-46EE-8625-81CA787BEAF4}" srcOrd="0" destOrd="0" presId="urn:microsoft.com/office/officeart/2005/8/layout/cycle5"/>
    <dgm:cxn modelId="{EA08D5D6-9E19-444B-84BC-42FA8AE9F6A4}" type="presOf" srcId="{D067DD67-8C27-49C2-99A3-7E0525E87F31}" destId="{5E3598E5-72F7-4EFE-8AB8-891F5FC2B1E4}" srcOrd="0" destOrd="0" presId="urn:microsoft.com/office/officeart/2005/8/layout/cycle5"/>
    <dgm:cxn modelId="{E01D93F8-B087-4802-9546-0639C8803925}" srcId="{4D638CB5-D9B1-4750-BBE9-5493CB258CB3}" destId="{D010599F-401F-4742-9EF6-605629FB8649}" srcOrd="1" destOrd="0" parTransId="{3CE1684D-FEC3-4331-9095-67EF23CD6B1C}" sibTransId="{2B5F4521-5C00-42BF-B043-6DA8FF411CF6}"/>
    <dgm:cxn modelId="{039CF2FE-CF1C-4221-A78F-E9A74A79BD77}" type="presOf" srcId="{E298C9D9-6052-4FA6-8AA3-ABF0ED3450D3}" destId="{D013131B-6AAC-41EA-BAD1-90A16762A681}" srcOrd="0" destOrd="0" presId="urn:microsoft.com/office/officeart/2005/8/layout/cycle5"/>
    <dgm:cxn modelId="{BFA0C046-0F25-415E-8DE6-3E7C55BE177C}" type="presParOf" srcId="{6D018518-CE2D-4189-8F95-60B58D0CDD8B}" destId="{6C2EDD7F-8037-452B-8D71-E658596F37AE}" srcOrd="0" destOrd="0" presId="urn:microsoft.com/office/officeart/2005/8/layout/cycle5"/>
    <dgm:cxn modelId="{6DE60762-61E1-4EC0-A7C8-C4EC9489532D}" type="presParOf" srcId="{6D018518-CE2D-4189-8F95-60B58D0CDD8B}" destId="{5A3D0AEA-6DE9-4D49-8444-3037A472F645}" srcOrd="1" destOrd="0" presId="urn:microsoft.com/office/officeart/2005/8/layout/cycle5"/>
    <dgm:cxn modelId="{E40989B1-CE08-4471-ADDC-357AF032C636}" type="presParOf" srcId="{6D018518-CE2D-4189-8F95-60B58D0CDD8B}" destId="{14371D7F-8F2D-4AE0-81B2-9CD778D97180}" srcOrd="2" destOrd="0" presId="urn:microsoft.com/office/officeart/2005/8/layout/cycle5"/>
    <dgm:cxn modelId="{74414B19-8785-43E2-9768-8F64F9C262A8}" type="presParOf" srcId="{6D018518-CE2D-4189-8F95-60B58D0CDD8B}" destId="{38013DF9-60BC-46A7-AE54-36A228F8A943}" srcOrd="3" destOrd="0" presId="urn:microsoft.com/office/officeart/2005/8/layout/cycle5"/>
    <dgm:cxn modelId="{19DF420C-C85A-4E3A-8C33-2D8AE206D2CD}" type="presParOf" srcId="{6D018518-CE2D-4189-8F95-60B58D0CDD8B}" destId="{FE57E8CF-0D3C-4D02-AD80-45A4EE5EFC0B}" srcOrd="4" destOrd="0" presId="urn:microsoft.com/office/officeart/2005/8/layout/cycle5"/>
    <dgm:cxn modelId="{A9575E7D-9941-448A-8D32-9FF57F955BFA}" type="presParOf" srcId="{6D018518-CE2D-4189-8F95-60B58D0CDD8B}" destId="{640C6F25-F882-46EE-8625-81CA787BEAF4}" srcOrd="5" destOrd="0" presId="urn:microsoft.com/office/officeart/2005/8/layout/cycle5"/>
    <dgm:cxn modelId="{362E2FDB-3721-4B81-BBFF-37819229F60A}" type="presParOf" srcId="{6D018518-CE2D-4189-8F95-60B58D0CDD8B}" destId="{5E3598E5-72F7-4EFE-8AB8-891F5FC2B1E4}" srcOrd="6" destOrd="0" presId="urn:microsoft.com/office/officeart/2005/8/layout/cycle5"/>
    <dgm:cxn modelId="{3868ECFA-A31F-4E8A-8737-5A00A542235D}" type="presParOf" srcId="{6D018518-CE2D-4189-8F95-60B58D0CDD8B}" destId="{4A7D53BC-644F-4E2B-A179-A309493A69ED}" srcOrd="7" destOrd="0" presId="urn:microsoft.com/office/officeart/2005/8/layout/cycle5"/>
    <dgm:cxn modelId="{175C5F85-9A5B-42F5-B353-D262D5AB90DB}" type="presParOf" srcId="{6D018518-CE2D-4189-8F95-60B58D0CDD8B}" destId="{D013131B-6AAC-41EA-BAD1-90A16762A681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75BCFF-221F-4A46-9DAA-C478807E6687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290186-B064-4A84-B38D-6B330B0498B5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Fix </a:t>
          </a:r>
          <a:r>
            <a:rPr lang="en-US" sz="1500" dirty="0">
              <a:latin typeface="Calibri" panose="020F0502020204030204" pitchFamily="34" charset="0"/>
              <a:cs typeface="Calibri" panose="020F0502020204030204" pitchFamily="34" charset="0"/>
            </a:rPr>
            <a:t>Cells</a:t>
          </a:r>
        </a:p>
      </dgm:t>
    </dgm:pt>
    <dgm:pt modelId="{F836D705-9E30-4510-BCF9-A7460AAFEC64}" type="parTrans" cxnId="{6CC4AB44-F3CD-4A2A-8F6D-221526C57219}">
      <dgm:prSet/>
      <dgm:spPr/>
      <dgm:t>
        <a:bodyPr/>
        <a:lstStyle/>
        <a:p>
          <a:endParaRPr lang="en-US"/>
        </a:p>
      </dgm:t>
    </dgm:pt>
    <dgm:pt modelId="{8DC6845E-3FE3-4166-B308-BDFD47229F17}" type="sibTrans" cxnId="{6CC4AB44-F3CD-4A2A-8F6D-221526C57219}">
      <dgm:prSet/>
      <dgm:spPr/>
      <dgm:t>
        <a:bodyPr/>
        <a:lstStyle/>
        <a:p>
          <a:endParaRPr lang="en-US"/>
        </a:p>
      </dgm:t>
    </dgm:pt>
    <dgm:pt modelId="{F6E28D42-38DC-43F2-B5CF-A2D64D5F6165}" type="pres">
      <dgm:prSet presAssocID="{C875BCFF-221F-4A46-9DAA-C478807E6687}" presName="cycle" presStyleCnt="0">
        <dgm:presLayoutVars>
          <dgm:dir/>
          <dgm:resizeHandles val="exact"/>
        </dgm:presLayoutVars>
      </dgm:prSet>
      <dgm:spPr/>
    </dgm:pt>
    <dgm:pt modelId="{4A019B6E-C94F-462C-8A14-D9FC139ABFF1}" type="pres">
      <dgm:prSet presAssocID="{BD290186-B064-4A84-B38D-6B330B0498B5}" presName="node" presStyleLbl="node1" presStyleIdx="0" presStyleCnt="1" custRadScaleRad="88803" custRadScaleInc="1287">
        <dgm:presLayoutVars>
          <dgm:bulletEnabled val="1"/>
        </dgm:presLayoutVars>
      </dgm:prSet>
      <dgm:spPr/>
    </dgm:pt>
  </dgm:ptLst>
  <dgm:cxnLst>
    <dgm:cxn modelId="{5BBAE322-2C40-485D-B71F-A2D840FF6BAF}" type="presOf" srcId="{BD290186-B064-4A84-B38D-6B330B0498B5}" destId="{4A019B6E-C94F-462C-8A14-D9FC139ABFF1}" srcOrd="0" destOrd="0" presId="urn:microsoft.com/office/officeart/2005/8/layout/cycle5"/>
    <dgm:cxn modelId="{6CC4AB44-F3CD-4A2A-8F6D-221526C57219}" srcId="{C875BCFF-221F-4A46-9DAA-C478807E6687}" destId="{BD290186-B064-4A84-B38D-6B330B0498B5}" srcOrd="0" destOrd="0" parTransId="{F836D705-9E30-4510-BCF9-A7460AAFEC64}" sibTransId="{8DC6845E-3FE3-4166-B308-BDFD47229F17}"/>
    <dgm:cxn modelId="{CB309DF1-A836-475E-A41F-0C067F55C35B}" type="presOf" srcId="{C875BCFF-221F-4A46-9DAA-C478807E6687}" destId="{F6E28D42-38DC-43F2-B5CF-A2D64D5F6165}" srcOrd="0" destOrd="0" presId="urn:microsoft.com/office/officeart/2005/8/layout/cycle5"/>
    <dgm:cxn modelId="{6C92814F-C7F9-4AA5-B24F-CE70C810EBD1}" type="presParOf" srcId="{F6E28D42-38DC-43F2-B5CF-A2D64D5F6165}" destId="{4A019B6E-C94F-462C-8A14-D9FC139ABFF1}" srcOrd="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EDD7F-8037-452B-8D71-E658596F37AE}">
      <dsp:nvSpPr>
        <dsp:cNvPr id="0" name=""/>
        <dsp:cNvSpPr/>
      </dsp:nvSpPr>
      <dsp:spPr>
        <a:xfrm>
          <a:off x="1086211" y="298980"/>
          <a:ext cx="937565" cy="609417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 panose="020F0502020204030204" pitchFamily="34" charset="0"/>
              <a:cs typeface="Calibri" panose="020F0502020204030204" pitchFamily="34" charset="0"/>
            </a:rPr>
            <a:t>Stain for biomarkers</a:t>
          </a:r>
        </a:p>
      </dsp:txBody>
      <dsp:txXfrm>
        <a:off x="1115960" y="328729"/>
        <a:ext cx="878067" cy="549919"/>
      </dsp:txXfrm>
    </dsp:sp>
    <dsp:sp modelId="{14371D7F-8F2D-4AE0-81B2-9CD778D97180}">
      <dsp:nvSpPr>
        <dsp:cNvPr id="0" name=""/>
        <dsp:cNvSpPr/>
      </dsp:nvSpPr>
      <dsp:spPr>
        <a:xfrm>
          <a:off x="1141250" y="519367"/>
          <a:ext cx="1627940" cy="1627940"/>
        </a:xfrm>
        <a:custGeom>
          <a:avLst/>
          <a:gdLst/>
          <a:ahLst/>
          <a:cxnLst/>
          <a:rect l="0" t="0" r="0" b="0"/>
          <a:pathLst>
            <a:path>
              <a:moveTo>
                <a:pt x="69558" y="484730"/>
              </a:moveTo>
              <a:arcTo wR="813970" hR="813970" stAng="12231536" swAng="-1414268"/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013DF9-60BC-46A7-AE54-36A228F8A943}">
      <dsp:nvSpPr>
        <dsp:cNvPr id="0" name=""/>
        <dsp:cNvSpPr/>
      </dsp:nvSpPr>
      <dsp:spPr>
        <a:xfrm>
          <a:off x="971051" y="1437097"/>
          <a:ext cx="937565" cy="609417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 panose="020F0502020204030204" pitchFamily="34" charset="0"/>
              <a:cs typeface="Calibri" panose="020F0502020204030204" pitchFamily="34" charset="0"/>
            </a:rPr>
            <a:t>Image</a:t>
          </a:r>
        </a:p>
      </dsp:txBody>
      <dsp:txXfrm>
        <a:off x="1000800" y="1466846"/>
        <a:ext cx="878067" cy="549919"/>
      </dsp:txXfrm>
    </dsp:sp>
    <dsp:sp modelId="{640C6F25-F882-46EE-8625-81CA787BEAF4}">
      <dsp:nvSpPr>
        <dsp:cNvPr id="0" name=""/>
        <dsp:cNvSpPr/>
      </dsp:nvSpPr>
      <dsp:spPr>
        <a:xfrm>
          <a:off x="1076236" y="192226"/>
          <a:ext cx="1627940" cy="1627940"/>
        </a:xfrm>
        <a:custGeom>
          <a:avLst/>
          <a:gdLst/>
          <a:ahLst/>
          <a:cxnLst/>
          <a:rect l="0" t="0" r="0" b="0"/>
          <a:pathLst>
            <a:path>
              <a:moveTo>
                <a:pt x="963054" y="1614171"/>
              </a:moveTo>
              <a:arcTo wR="813970" hR="813970" stAng="4766777" swAng="-1748069"/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598E5-72F7-4EFE-8AB8-891F5FC2B1E4}">
      <dsp:nvSpPr>
        <dsp:cNvPr id="0" name=""/>
        <dsp:cNvSpPr/>
      </dsp:nvSpPr>
      <dsp:spPr>
        <a:xfrm>
          <a:off x="2141357" y="931371"/>
          <a:ext cx="937565" cy="609417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 panose="020F0502020204030204" pitchFamily="34" charset="0"/>
              <a:cs typeface="Calibri" panose="020F0502020204030204" pitchFamily="34" charset="0"/>
            </a:rPr>
            <a:t>Deactivate Fluorophores</a:t>
          </a:r>
        </a:p>
      </dsp:txBody>
      <dsp:txXfrm>
        <a:off x="2171106" y="961120"/>
        <a:ext cx="878067" cy="549919"/>
      </dsp:txXfrm>
    </dsp:sp>
    <dsp:sp modelId="{D013131B-6AAC-41EA-BAD1-90A16762A681}">
      <dsp:nvSpPr>
        <dsp:cNvPr id="0" name=""/>
        <dsp:cNvSpPr/>
      </dsp:nvSpPr>
      <dsp:spPr>
        <a:xfrm>
          <a:off x="1130610" y="604277"/>
          <a:ext cx="1627940" cy="1627940"/>
        </a:xfrm>
        <a:custGeom>
          <a:avLst/>
          <a:gdLst/>
          <a:ahLst/>
          <a:cxnLst/>
          <a:rect l="0" t="0" r="0" b="0"/>
          <a:pathLst>
            <a:path>
              <a:moveTo>
                <a:pt x="1379395" y="228443"/>
              </a:moveTo>
              <a:arcTo wR="813970" hR="813970" stAng="18839966" swAng="-1749176"/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19B6E-C94F-462C-8A14-D9FC139ABFF1}">
      <dsp:nvSpPr>
        <dsp:cNvPr id="0" name=""/>
        <dsp:cNvSpPr/>
      </dsp:nvSpPr>
      <dsp:spPr>
        <a:xfrm>
          <a:off x="94941" y="0"/>
          <a:ext cx="973412" cy="632718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Fix </a:t>
          </a:r>
          <a:r>
            <a:rPr lang="en-US" sz="1500" kern="1200" dirty="0">
              <a:latin typeface="Calibri" panose="020F0502020204030204" pitchFamily="34" charset="0"/>
              <a:cs typeface="Calibri" panose="020F0502020204030204" pitchFamily="34" charset="0"/>
            </a:rPr>
            <a:t>Cells</a:t>
          </a:r>
        </a:p>
      </dsp:txBody>
      <dsp:txXfrm>
        <a:off x="125828" y="30887"/>
        <a:ext cx="911638" cy="570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C0C9F2-8063-46BB-9806-D024279B2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1D943-F064-40D6-87F8-D5DDF00D2B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7ACB2E-81C1-4D8A-86A5-1DE1A88BFC2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A3A482-7D87-4B04-875F-E40D82DF5F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16079-CF7A-475A-8A3B-B5EDCFF3ED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DF410-4428-41E2-B4D7-A1E4016C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199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A695E-6330-4AB6-A478-E71772857B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0A1BE-0D76-4572-BB64-C407EF97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86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0A1BE-0D76-4572-BB64-C407EF97D70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68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KDEL antibody was not available October’s </a:t>
            </a:r>
            <a:r>
              <a:rPr lang="en-US" err="1"/>
              <a:t>CycIF</a:t>
            </a:r>
            <a:r>
              <a:rPr lang="en-US"/>
              <a:t> experiment.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0A1BE-0D76-4572-BB64-C407EF97D70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7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B387FE96-7FB6-4CE7-A0F5-BABB4874E4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E8ED371D-D52E-45EC-A777-78ABABC3FA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5034B678-11CF-413B-A565-3E3A48D783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A5730-BBA1-44D9-97B2-2B760286A77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 Narrow" panose="020B0606020202030204" pitchFamily="34" charset="0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ea typeface="Noto Sans" panose="020B0502040504020204" pitchFamily="34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16E0-FC22-4E69-844E-37596A280790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A7807-3D44-4697-8770-604A6752D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95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16E0-FC22-4E69-844E-37596A280790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A7807-3D44-4697-8770-604A6752D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4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16E0-FC22-4E69-844E-37596A280790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A7807-3D44-4697-8770-604A6752D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59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2EEED-F8A0-4E47-95B9-44E9ECD35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DC19218-B64E-4154-9588-DE46A32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A725-32B4-46D6-B02C-7970B9B93F6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781AB1A-2E55-4F12-9508-6002234DC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321485-4922-4511-9180-844E5B5D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6C65-1866-48D3-BC2F-8D4005A91A81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141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0636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9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000" b="1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16E0-FC22-4E69-844E-37596A280790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A7807-3D44-4697-8770-604A6752DE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7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16E0-FC22-4E69-844E-37596A280790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A7807-3D44-4697-8770-604A6752D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89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16E0-FC22-4E69-844E-37596A280790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A7807-3D44-4697-8770-604A6752D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50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16E0-FC22-4E69-844E-37596A280790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A7807-3D44-4697-8770-604A6752D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16E0-FC22-4E69-844E-37596A280790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A7807-3D44-4697-8770-604A6752D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77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16E0-FC22-4E69-844E-37596A280790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A7807-3D44-4697-8770-604A6752D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6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16E0-FC22-4E69-844E-37596A280790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A7807-3D44-4697-8770-604A6752D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11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16E0-FC22-4E69-844E-37596A280790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A7807-3D44-4697-8770-604A6752D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62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816E0-FC22-4E69-844E-37596A280790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A7807-3D44-4697-8770-604A6752D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6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ITGA1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>
              <a:buClr>
                <a:srgbClr val="000000"/>
              </a:buClr>
              <a:buFont typeface="Arial"/>
              <a:buNone/>
            </a:pPr>
            <a:fld id="{4EABA725-32B4-46D6-B02C-7970B9B93F6B}" type="datetimeFigureOut">
              <a:rPr lang="en-US" kern="0" smtClean="0">
                <a:solidFill>
                  <a:prstClr val="white">
                    <a:tint val="75000"/>
                  </a:prstClr>
                </a:solidFill>
                <a:latin typeface="Arial"/>
                <a:ea typeface="Arial"/>
                <a:cs typeface="Arial"/>
                <a:sym typeface="Arial"/>
              </a:rPr>
              <a:pPr defTabSz="914400">
                <a:buClr>
                  <a:srgbClr val="000000"/>
                </a:buClr>
                <a:buFont typeface="Arial"/>
                <a:buNone/>
              </a:pPr>
              <a:t>5/3/2024</a:t>
            </a:fld>
            <a:endParaRPr lang="en-US" kern="0">
              <a:solidFill>
                <a:prstClr val="white">
                  <a:tint val="75000"/>
                </a:prst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>
              <a:buClr>
                <a:srgbClr val="000000"/>
              </a:buClr>
              <a:buFont typeface="Arial"/>
              <a:buNone/>
            </a:pPr>
            <a:endParaRPr lang="en-US" kern="0">
              <a:solidFill>
                <a:prstClr val="white">
                  <a:tint val="75000"/>
                </a:prst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>
              <a:buClr>
                <a:srgbClr val="000000"/>
              </a:buClr>
              <a:buFont typeface="Arial"/>
              <a:buNone/>
            </a:pPr>
            <a:fld id="{472A6C65-1866-48D3-BC2F-8D4005A91A81}" type="slidenum">
              <a:rPr lang="en-US" kern="0" smtClean="0">
                <a:solidFill>
                  <a:prstClr val="white">
                    <a:tint val="75000"/>
                  </a:prstClr>
                </a:solidFill>
                <a:latin typeface="Arial"/>
                <a:ea typeface="Arial"/>
                <a:cs typeface="Arial"/>
                <a:sym typeface="Arial"/>
              </a:rPr>
              <a:pPr defTabSz="914400"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-US" kern="0">
              <a:solidFill>
                <a:prstClr val="white">
                  <a:tint val="75000"/>
                </a:prst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3" name="Rectangle 1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0">
                <a:solidFill>
                  <a:srgbClr val="1A1A1A"/>
                </a:solidFill>
                <a:latin typeface="Calibri" pitchFamily="34" charset="0"/>
                <a:ea typeface="Malgun Gothic" pitchFamily="34" charset="-127"/>
                <a:cs typeface="Arial Narrow" pitchFamily="34" charset="0"/>
                <a:sym typeface="Arial"/>
              </a:rPr>
              <a:t>Title: ITGA1 is a novel biomarker and therapeutic target for blocking stemness in pancreatic cancer </a:t>
            </a:r>
            <a:endParaRPr lang="en-US" kern="0">
              <a:solidFill>
                <a:prstClr val="white"/>
              </a:solidFill>
              <a:latin typeface="Arial" pitchFamily="34" charset="0"/>
              <a:ea typeface="Arial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2597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FFC000"/>
          </a:solidFill>
          <a:latin typeface="Arial Narrow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dirty="0"/>
              <a:t>Title</a:t>
            </a:r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>
              <a:buClr>
                <a:srgbClr val="000000"/>
              </a:buClr>
              <a:buFont typeface="Arial"/>
              <a:buNone/>
            </a:pPr>
            <a:endParaRPr kern="0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>
              <a:buClr>
                <a:srgbClr val="000000"/>
              </a:buClr>
              <a:buFont typeface="Arial"/>
              <a:buNone/>
            </a:pPr>
            <a:endParaRPr kern="0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kern="0"/>
              <a:pPr defTabSz="914400"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5677348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 Narrow" panose="020B0606020202030204" pitchFamily="34" charset="0"/>
          <a:ea typeface="Arial Narrow" panose="020B060602020203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.tiff"/><Relationship Id="rId18" Type="http://schemas.openxmlformats.org/officeDocument/2006/relationships/image" Target="../media/image6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.svg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7.tiff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425F9EB-0248-DFDC-4170-88ED7106F1DD}"/>
              </a:ext>
            </a:extLst>
          </p:cNvPr>
          <p:cNvGrpSpPr/>
          <p:nvPr/>
        </p:nvGrpSpPr>
        <p:grpSpPr>
          <a:xfrm>
            <a:off x="1205073" y="1610776"/>
            <a:ext cx="6657654" cy="4502650"/>
            <a:chOff x="11823414" y="21727114"/>
            <a:chExt cx="7306720" cy="5124676"/>
          </a:xfrm>
        </p:grpSpPr>
        <p:graphicFrame>
          <p:nvGraphicFramePr>
            <p:cNvPr id="5" name="Content Placeholder 5">
              <a:extLst>
                <a:ext uri="{FF2B5EF4-FFF2-40B4-BE49-F238E27FC236}">
                  <a16:creationId xmlns:a16="http://schemas.microsoft.com/office/drawing/2014/main" id="{D2376DC0-3860-CCE7-A93D-307881A36F6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36984447"/>
                </p:ext>
              </p:extLst>
            </p:nvPr>
          </p:nvGraphicFramePr>
          <p:xfrm>
            <a:off x="11823414" y="22447869"/>
            <a:ext cx="3916972" cy="23292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E2603772-F075-CA2A-219D-3DCE6FDF003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24575"/>
                </p:ext>
              </p:extLst>
            </p:nvPr>
          </p:nvGraphicFramePr>
          <p:xfrm>
            <a:off x="12288342" y="21727114"/>
            <a:ext cx="1172510" cy="72075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6F77721-A64F-28BB-8044-33BF61A6467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4597" y="22447868"/>
              <a:ext cx="586255" cy="2765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984348-2319-7B6D-F28B-C945A57C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315106" y="26092945"/>
              <a:ext cx="1288933" cy="758845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65B4D19-6380-3CFB-446A-4769B12D8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7227309" y="26280494"/>
              <a:ext cx="1623995" cy="38374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BC5C14-CEB8-9264-3374-CDC812F9F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275177" y="26114549"/>
              <a:ext cx="741688" cy="71563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D8A3883-82D4-7E62-95EE-B6E3EA96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5923635" y="26115383"/>
              <a:ext cx="757464" cy="73086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14A4182-A94C-4697-B5B2-DF33B2A183AE}"/>
                </a:ext>
              </a:extLst>
            </p:cNvPr>
            <p:cNvGrpSpPr/>
            <p:nvPr/>
          </p:nvGrpSpPr>
          <p:grpSpPr>
            <a:xfrm>
              <a:off x="11926919" y="25231296"/>
              <a:ext cx="7203215" cy="847439"/>
              <a:chOff x="11351338" y="22679678"/>
              <a:chExt cx="7203215" cy="847439"/>
            </a:xfrm>
            <a:solidFill>
              <a:srgbClr val="A80531"/>
            </a:solidFill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25CF5E4-5BD8-7E79-F241-03E38945C131}"/>
                  </a:ext>
                </a:extLst>
              </p:cNvPr>
              <p:cNvSpPr/>
              <p:nvPr/>
            </p:nvSpPr>
            <p:spPr>
              <a:xfrm>
                <a:off x="11351338" y="22679678"/>
                <a:ext cx="2118593" cy="847438"/>
              </a:xfrm>
              <a:custGeom>
                <a:avLst/>
                <a:gdLst>
                  <a:gd name="connsiteX0" fmla="*/ 0 w 2118592"/>
                  <a:gd name="connsiteY0" fmla="*/ 0 h 847437"/>
                  <a:gd name="connsiteX1" fmla="*/ 1694874 w 2118592"/>
                  <a:gd name="connsiteY1" fmla="*/ 0 h 847437"/>
                  <a:gd name="connsiteX2" fmla="*/ 2118592 w 2118592"/>
                  <a:gd name="connsiteY2" fmla="*/ 423719 h 847437"/>
                  <a:gd name="connsiteX3" fmla="*/ 1694874 w 2118592"/>
                  <a:gd name="connsiteY3" fmla="*/ 847437 h 847437"/>
                  <a:gd name="connsiteX4" fmla="*/ 0 w 2118592"/>
                  <a:gd name="connsiteY4" fmla="*/ 847437 h 847437"/>
                  <a:gd name="connsiteX5" fmla="*/ 0 w 2118592"/>
                  <a:gd name="connsiteY5" fmla="*/ 0 h 84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18592" h="847437">
                    <a:moveTo>
                      <a:pt x="0" y="0"/>
                    </a:moveTo>
                    <a:lnTo>
                      <a:pt x="1694874" y="0"/>
                    </a:lnTo>
                    <a:lnTo>
                      <a:pt x="2118592" y="423719"/>
                    </a:lnTo>
                    <a:lnTo>
                      <a:pt x="1694874" y="847437"/>
                    </a:lnTo>
                    <a:lnTo>
                      <a:pt x="0" y="8474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0010" tIns="40005" rIns="231862" bIns="4000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>
                    <a:latin typeface="Arial Narrow" panose="020B0604020202020204" pitchFamily="34" charset="0"/>
                    <a:cs typeface="Arial Narrow" panose="020B0604020202020204" pitchFamily="34" charset="0"/>
                  </a:rPr>
                  <a:t>Prepare image files</a:t>
                </a: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AAD8DF6-073E-A53B-7FE5-FDB623C93F0A}"/>
                  </a:ext>
                </a:extLst>
              </p:cNvPr>
              <p:cNvSpPr/>
              <p:nvPr/>
            </p:nvSpPr>
            <p:spPr>
              <a:xfrm>
                <a:off x="13046212" y="22679680"/>
                <a:ext cx="2118592" cy="847437"/>
              </a:xfrm>
              <a:custGeom>
                <a:avLst/>
                <a:gdLst>
                  <a:gd name="connsiteX0" fmla="*/ 0 w 2118592"/>
                  <a:gd name="connsiteY0" fmla="*/ 0 h 847437"/>
                  <a:gd name="connsiteX1" fmla="*/ 1694874 w 2118592"/>
                  <a:gd name="connsiteY1" fmla="*/ 0 h 847437"/>
                  <a:gd name="connsiteX2" fmla="*/ 2118592 w 2118592"/>
                  <a:gd name="connsiteY2" fmla="*/ 423719 h 847437"/>
                  <a:gd name="connsiteX3" fmla="*/ 1694874 w 2118592"/>
                  <a:gd name="connsiteY3" fmla="*/ 847437 h 847437"/>
                  <a:gd name="connsiteX4" fmla="*/ 0 w 2118592"/>
                  <a:gd name="connsiteY4" fmla="*/ 847437 h 847437"/>
                  <a:gd name="connsiteX5" fmla="*/ 423719 w 2118592"/>
                  <a:gd name="connsiteY5" fmla="*/ 423719 h 847437"/>
                  <a:gd name="connsiteX6" fmla="*/ 0 w 2118592"/>
                  <a:gd name="connsiteY6" fmla="*/ 0 h 84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8592" h="847437">
                    <a:moveTo>
                      <a:pt x="0" y="0"/>
                    </a:moveTo>
                    <a:lnTo>
                      <a:pt x="1694874" y="0"/>
                    </a:lnTo>
                    <a:lnTo>
                      <a:pt x="2118592" y="423719"/>
                    </a:lnTo>
                    <a:lnTo>
                      <a:pt x="1694874" y="847437"/>
                    </a:lnTo>
                    <a:lnTo>
                      <a:pt x="0" y="847437"/>
                    </a:lnTo>
                    <a:lnTo>
                      <a:pt x="423719" y="423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83727" tIns="40005" rIns="443721" bIns="4000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>
                    <a:latin typeface="Arial Narrow" panose="020B0604020202020204" pitchFamily="34" charset="0"/>
                    <a:cs typeface="Arial Narrow" panose="020B0604020202020204" pitchFamily="34" charset="0"/>
                  </a:rPr>
                  <a:t>Analyze images</a:t>
                </a: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07BE2A1-0110-1D28-319B-C23EB931CC22}"/>
                  </a:ext>
                </a:extLst>
              </p:cNvPr>
              <p:cNvSpPr/>
              <p:nvPr/>
            </p:nvSpPr>
            <p:spPr>
              <a:xfrm>
                <a:off x="14741087" y="22679680"/>
                <a:ext cx="2118592" cy="847437"/>
              </a:xfrm>
              <a:custGeom>
                <a:avLst/>
                <a:gdLst>
                  <a:gd name="connsiteX0" fmla="*/ 0 w 2118592"/>
                  <a:gd name="connsiteY0" fmla="*/ 0 h 847437"/>
                  <a:gd name="connsiteX1" fmla="*/ 1694874 w 2118592"/>
                  <a:gd name="connsiteY1" fmla="*/ 0 h 847437"/>
                  <a:gd name="connsiteX2" fmla="*/ 2118592 w 2118592"/>
                  <a:gd name="connsiteY2" fmla="*/ 423719 h 847437"/>
                  <a:gd name="connsiteX3" fmla="*/ 1694874 w 2118592"/>
                  <a:gd name="connsiteY3" fmla="*/ 847437 h 847437"/>
                  <a:gd name="connsiteX4" fmla="*/ 0 w 2118592"/>
                  <a:gd name="connsiteY4" fmla="*/ 847437 h 847437"/>
                  <a:gd name="connsiteX5" fmla="*/ 423719 w 2118592"/>
                  <a:gd name="connsiteY5" fmla="*/ 423719 h 847437"/>
                  <a:gd name="connsiteX6" fmla="*/ 0 w 2118592"/>
                  <a:gd name="connsiteY6" fmla="*/ 0 h 84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8592" h="847437">
                    <a:moveTo>
                      <a:pt x="0" y="0"/>
                    </a:moveTo>
                    <a:lnTo>
                      <a:pt x="1694874" y="0"/>
                    </a:lnTo>
                    <a:lnTo>
                      <a:pt x="2118592" y="423719"/>
                    </a:lnTo>
                    <a:lnTo>
                      <a:pt x="1694874" y="847437"/>
                    </a:lnTo>
                    <a:lnTo>
                      <a:pt x="0" y="847437"/>
                    </a:lnTo>
                    <a:lnTo>
                      <a:pt x="423719" y="423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83727" tIns="40005" rIns="443721" bIns="4000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>
                    <a:latin typeface="Arial Narrow" panose="020B0604020202020204" pitchFamily="34" charset="0"/>
                    <a:cs typeface="Arial Narrow" panose="020B0604020202020204" pitchFamily="34" charset="0"/>
                  </a:rPr>
                  <a:t>Extract data</a:t>
                </a: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C6E04D2-2197-5B05-4C2E-DD1932F497CA}"/>
                  </a:ext>
                </a:extLst>
              </p:cNvPr>
              <p:cNvSpPr/>
              <p:nvPr/>
            </p:nvSpPr>
            <p:spPr>
              <a:xfrm>
                <a:off x="16435961" y="22679680"/>
                <a:ext cx="2118592" cy="847437"/>
              </a:xfrm>
              <a:custGeom>
                <a:avLst/>
                <a:gdLst>
                  <a:gd name="connsiteX0" fmla="*/ 0 w 2118592"/>
                  <a:gd name="connsiteY0" fmla="*/ 0 h 847437"/>
                  <a:gd name="connsiteX1" fmla="*/ 1694874 w 2118592"/>
                  <a:gd name="connsiteY1" fmla="*/ 0 h 847437"/>
                  <a:gd name="connsiteX2" fmla="*/ 2118592 w 2118592"/>
                  <a:gd name="connsiteY2" fmla="*/ 423719 h 847437"/>
                  <a:gd name="connsiteX3" fmla="*/ 1694874 w 2118592"/>
                  <a:gd name="connsiteY3" fmla="*/ 847437 h 847437"/>
                  <a:gd name="connsiteX4" fmla="*/ 0 w 2118592"/>
                  <a:gd name="connsiteY4" fmla="*/ 847437 h 847437"/>
                  <a:gd name="connsiteX5" fmla="*/ 423719 w 2118592"/>
                  <a:gd name="connsiteY5" fmla="*/ 423719 h 847437"/>
                  <a:gd name="connsiteX6" fmla="*/ 0 w 2118592"/>
                  <a:gd name="connsiteY6" fmla="*/ 0 h 84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8592" h="847437">
                    <a:moveTo>
                      <a:pt x="0" y="0"/>
                    </a:moveTo>
                    <a:lnTo>
                      <a:pt x="1694874" y="0"/>
                    </a:lnTo>
                    <a:lnTo>
                      <a:pt x="2118592" y="423719"/>
                    </a:lnTo>
                    <a:lnTo>
                      <a:pt x="1694874" y="847437"/>
                    </a:lnTo>
                    <a:lnTo>
                      <a:pt x="0" y="847437"/>
                    </a:lnTo>
                    <a:lnTo>
                      <a:pt x="423719" y="423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83727" tIns="40005" rIns="443721" bIns="4000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>
                    <a:latin typeface="Arial Narrow" panose="020B0604020202020204" pitchFamily="34" charset="0"/>
                    <a:cs typeface="Arial Narrow" panose="020B0604020202020204" pitchFamily="34" charset="0"/>
                  </a:rPr>
                  <a:t>Perform dimensionality reduction</a:t>
                </a:r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86F455F-0E50-2C6B-D086-E9F964B579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74597" y="24901000"/>
              <a:ext cx="533705" cy="2963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27EBF8-3995-E7E1-BB4D-2022434EF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b="44600"/>
            <a:stretch/>
          </p:blipFill>
          <p:spPr>
            <a:xfrm>
              <a:off x="15922987" y="21773438"/>
              <a:ext cx="3136857" cy="3256101"/>
            </a:xfrm>
            <a:prstGeom prst="rect">
              <a:avLst/>
            </a:prstGeom>
          </p:spPr>
        </p:pic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E51769BA-7C98-B3F7-2AD9-EC462A12381F}"/>
                </a:ext>
              </a:extLst>
            </p:cNvPr>
            <p:cNvCxnSpPr>
              <a:cxnSpLocks/>
              <a:stCxn id="19" idx="2"/>
              <a:endCxn id="14" idx="3"/>
            </p:cNvCxnSpPr>
            <p:nvPr/>
          </p:nvCxnSpPr>
          <p:spPr>
            <a:xfrm flipH="1" flipV="1">
              <a:off x="19059844" y="23401489"/>
              <a:ext cx="70290" cy="2253528"/>
            </a:xfrm>
            <a:prstGeom prst="curvedConnector3">
              <a:avLst>
                <a:gd name="adj1" fmla="val -105372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54691859-7A46-1A46-4366-99A85AC2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Analysis of RAI14 Knockout PDAC Cell Derivatives by </a:t>
            </a:r>
            <a:r>
              <a:rPr lang="en-US" sz="3000" b="1" dirty="0" err="1">
                <a:solidFill>
                  <a:schemeClr val="bg1"/>
                </a:solidFill>
              </a:rPr>
              <a:t>CycIF</a:t>
            </a:r>
            <a:r>
              <a:rPr lang="en-US" sz="3000" b="1" dirty="0">
                <a:solidFill>
                  <a:schemeClr val="bg1"/>
                </a:solidFill>
              </a:rPr>
              <a:t> (Cyclic Immunofluorescence)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9AE76-9712-540F-D405-64017D17AE76}"/>
              </a:ext>
            </a:extLst>
          </p:cNvPr>
          <p:cNvSpPr txBox="1">
            <a:spLocks/>
          </p:cNvSpPr>
          <p:nvPr/>
        </p:nvSpPr>
        <p:spPr>
          <a:xfrm>
            <a:off x="457200" y="2338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Analysis of RAI14 Knockout PDAC Cell Derivatives by </a:t>
            </a:r>
            <a:r>
              <a:rPr lang="en-US" dirty="0" err="1"/>
              <a:t>CycIF</a:t>
            </a:r>
            <a:r>
              <a:rPr lang="en-US" dirty="0"/>
              <a:t> (Cyclic Immunofluorescence)</a:t>
            </a:r>
          </a:p>
        </p:txBody>
      </p:sp>
    </p:spTree>
    <p:extLst>
      <p:ext uri="{BB962C8B-B14F-4D97-AF65-F5344CB8AC3E}">
        <p14:creationId xmlns:p14="http://schemas.microsoft.com/office/powerpoint/2010/main" val="1400563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C66F79E6-D523-994B-BBA8-C1B27DC04D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6802777"/>
              </p:ext>
            </p:extLst>
          </p:nvPr>
        </p:nvGraphicFramePr>
        <p:xfrm>
          <a:off x="628650" y="579120"/>
          <a:ext cx="7886700" cy="6068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075">
                  <a:extLst>
                    <a:ext uri="{9D8B030D-6E8A-4147-A177-3AD203B41FA5}">
                      <a16:colId xmlns:a16="http://schemas.microsoft.com/office/drawing/2014/main" val="3134036114"/>
                    </a:ext>
                  </a:extLst>
                </a:gridCol>
                <a:gridCol w="3529013">
                  <a:extLst>
                    <a:ext uri="{9D8B030D-6E8A-4147-A177-3AD203B41FA5}">
                      <a16:colId xmlns:a16="http://schemas.microsoft.com/office/drawing/2014/main" val="2799249455"/>
                    </a:ext>
                  </a:extLst>
                </a:gridCol>
                <a:gridCol w="2614612">
                  <a:extLst>
                    <a:ext uri="{9D8B030D-6E8A-4147-A177-3AD203B41FA5}">
                      <a16:colId xmlns:a16="http://schemas.microsoft.com/office/drawing/2014/main" val="2547937465"/>
                    </a:ext>
                  </a:extLst>
                </a:gridCol>
              </a:tblGrid>
              <a:tr h="513075">
                <a:tc>
                  <a:txBody>
                    <a:bodyPr/>
                    <a:lstStyle/>
                    <a:p>
                      <a:r>
                        <a:rPr lang="en-US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Biomarker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Expression Indicates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742212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p-Akt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mTOR phosphorylation &amp; gemcitabine resistance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Kagawa et al., 2012, 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Journal of Surgical Research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7279501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p-Rb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 or oncogenic CDK activity (depending on localization)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Jiao et al., 2008, 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Oncogene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713218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Mcl1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apoptosis prevention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Chen et al., 2013, 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Molecular Cancer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8719273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mitosis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Pantanowitz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Gurcan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2018, </a:t>
                      </a:r>
                      <a:r>
                        <a:rPr lang="en-US" sz="1200" b="0" i="1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PloS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One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3679623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p-s6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mTOR activity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err="1"/>
                        <a:t>Khalaileh</a:t>
                      </a:r>
                      <a:r>
                        <a:rPr lang="en-US" sz="1200"/>
                        <a:t> et al., 2013, </a:t>
                      </a:r>
                      <a:r>
                        <a:rPr lang="en-US" sz="1200" i="1"/>
                        <a:t>Cancer Research</a:t>
                      </a:r>
                      <a:r>
                        <a:rPr lang="en-US" sz="1200" i="0"/>
                        <a:t>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0453447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Vimentin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mesenchymal cell state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Yamada et al., 2013, </a:t>
                      </a:r>
                      <a:r>
                        <a:rPr lang="en-US" sz="1200" b="0" i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Surgery</a:t>
                      </a: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9079056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KDEL (GRP78)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stemness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Dauer et al., 2019, 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Death &amp; </a:t>
                      </a:r>
                      <a:r>
                        <a:rPr lang="en-US" sz="1200" b="0" i="1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6237164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FOXO1A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Akt pathway activity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Boreddy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al., 2011, 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Clinical Cancer Research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7229268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p-Stat3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proliferation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Jahny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al., 2017, </a:t>
                      </a:r>
                      <a:r>
                        <a:rPr lang="en-US" sz="1200" b="0" i="1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PloS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One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8133544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PCNA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proliferation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Smith et al., 2020, </a:t>
                      </a:r>
                      <a:r>
                        <a:rPr lang="en-US" sz="1200" b="0" i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Molecular Therapy – </a:t>
                      </a:r>
                      <a:r>
                        <a:rPr lang="en-US" sz="1200" b="0" i="1" u="none" strike="noStrike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Oncolytics</a:t>
                      </a: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8549875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PD-L1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immune system regulation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Inaguma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al., 2017, 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Journal of Pathology: Clinical Research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1760603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NFκBp65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apoptosis regulation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Baldwin, 2001, </a:t>
                      </a:r>
                      <a:r>
                        <a:rPr lang="en-US" sz="1200" b="0" i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The Journal of Clinical Investigation</a:t>
                      </a: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0039761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E-Cadherin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epithelial cell state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Yamada et al., 2013, </a:t>
                      </a:r>
                      <a:r>
                        <a:rPr lang="en-US" sz="1200" b="0" i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Surgery</a:t>
                      </a: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8622731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SOX2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stemness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Wuebben</a:t>
                      </a: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et al., 2016, </a:t>
                      </a:r>
                      <a:r>
                        <a:rPr lang="en-US" sz="1200" b="0" i="1" u="none" strike="noStrike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Oncotarget</a:t>
                      </a: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9278884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apoptosis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Burmi</a:t>
                      </a: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et al., 2018, </a:t>
                      </a:r>
                      <a:r>
                        <a:rPr lang="en-US" sz="1200" b="0" i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Cancer Biology &amp; Therapy</a:t>
                      </a: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030794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p-γH2AX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DNA repair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Burrage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et al., 2012, </a:t>
                      </a:r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Journal of Cell Science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0933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910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7">
            <a:extLst>
              <a:ext uri="{FF2B5EF4-FFF2-40B4-BE49-F238E27FC236}">
                <a16:creationId xmlns:a16="http://schemas.microsoft.com/office/drawing/2014/main" id="{6B2CECD6-F60C-463F-87A4-B61E5FB82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030" y="1562517"/>
            <a:ext cx="46579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3429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2000" u="sng">
                <a:solidFill>
                  <a:srgbClr val="000000"/>
                </a:solidFill>
                <a:latin typeface="Arial" panose="020B0604020202020204" pitchFamily="34" charset="0"/>
                <a:ea typeface="Noto Sans" panose="020B0502040504020204" pitchFamily="34"/>
                <a:cs typeface="Arial" panose="020B0604020202020204" pitchFamily="34" charset="0"/>
              </a:rPr>
              <a:t>Developmental Oncogene Laboratory</a:t>
            </a:r>
          </a:p>
        </p:txBody>
      </p:sp>
      <p:pic>
        <p:nvPicPr>
          <p:cNvPr id="43011" name="Picture 2">
            <a:extLst>
              <a:ext uri="{FF2B5EF4-FFF2-40B4-BE49-F238E27FC236}">
                <a16:creationId xmlns:a16="http://schemas.microsoft.com/office/drawing/2014/main" id="{0495409B-BAF6-4CC2-8651-519149D08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1" b="6879"/>
          <a:stretch>
            <a:fillRect/>
          </a:stretch>
        </p:blipFill>
        <p:spPr bwMode="auto">
          <a:xfrm>
            <a:off x="1202531" y="5201844"/>
            <a:ext cx="867966" cy="75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>
            <a:extLst>
              <a:ext uri="{FF2B5EF4-FFF2-40B4-BE49-F238E27FC236}">
                <a16:creationId xmlns:a16="http://schemas.microsoft.com/office/drawing/2014/main" id="{D702EE5F-3D6F-4510-AE7A-8A2C9E90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06" y="4314828"/>
            <a:ext cx="809625" cy="81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le 1">
            <a:extLst>
              <a:ext uri="{FF2B5EF4-FFF2-40B4-BE49-F238E27FC236}">
                <a16:creationId xmlns:a16="http://schemas.microsoft.com/office/drawing/2014/main" id="{CFBB4495-13DD-4E82-B1CB-34478B330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0119" y="1031498"/>
            <a:ext cx="6858001" cy="531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3000" b="1">
                <a:solidFill>
                  <a:srgbClr val="000000"/>
                </a:solidFill>
                <a:latin typeface="Arial Narrow" panose="020B0606020202030204" pitchFamily="34" charset="0"/>
                <a:ea typeface="Noto Sans" panose="020B0502040504020204" pitchFamily="34"/>
                <a:cs typeface="Noto Sans" panose="020B0502040504020204" pitchFamily="34"/>
              </a:rPr>
              <a:t>Acknowledgements</a:t>
            </a:r>
          </a:p>
        </p:txBody>
      </p:sp>
      <p:sp>
        <p:nvSpPr>
          <p:cNvPr id="43014" name="TextBox 6">
            <a:extLst>
              <a:ext uri="{FF2B5EF4-FFF2-40B4-BE49-F238E27FC236}">
                <a16:creationId xmlns:a16="http://schemas.microsoft.com/office/drawing/2014/main" id="{9A1202F9-F6EA-400B-9412-C804B49D1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5597" y="4018333"/>
            <a:ext cx="11128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3429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2000" u="sng">
                <a:solidFill>
                  <a:srgbClr val="000000"/>
                </a:solidFill>
                <a:latin typeface="Arial" panose="020B0604020202020204" pitchFamily="34" charset="0"/>
                <a:ea typeface="Noto Sans" panose="020B0502040504020204" pitchFamily="34"/>
                <a:cs typeface="Arial" panose="020B0604020202020204" pitchFamily="34" charset="0"/>
              </a:rPr>
              <a:t>Funding</a:t>
            </a:r>
          </a:p>
        </p:txBody>
      </p:sp>
      <p:pic>
        <p:nvPicPr>
          <p:cNvPr id="43015" name="Picture 8">
            <a:extLst>
              <a:ext uri="{FF2B5EF4-FFF2-40B4-BE49-F238E27FC236}">
                <a16:creationId xmlns:a16="http://schemas.microsoft.com/office/drawing/2014/main" id="{4667AC5C-F6D2-417C-B94B-308CC0195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31" y="4218388"/>
            <a:ext cx="947738" cy="9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15026F-8145-4BE2-8A98-40A9506409CA}"/>
              </a:ext>
            </a:extLst>
          </p:cNvPr>
          <p:cNvSpPr txBox="1"/>
          <p:nvPr/>
        </p:nvSpPr>
        <p:spPr>
          <a:xfrm>
            <a:off x="6529390" y="5322096"/>
            <a:ext cx="1231106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defTabSz="342900">
              <a:defRPr/>
            </a:pPr>
            <a:r>
              <a:rPr lang="en-US" sz="1500">
                <a:solidFill>
                  <a:prstClr val="black"/>
                </a:solidFill>
                <a:latin typeface="Arial Narrow" panose="020B0606020202030204" pitchFamily="34" charset="0"/>
              </a:rPr>
              <a:t>Dr. Gary and Vera Sutter</a:t>
            </a:r>
          </a:p>
        </p:txBody>
      </p:sp>
      <p:pic>
        <p:nvPicPr>
          <p:cNvPr id="43019" name="Picture 2">
            <a:extLst>
              <a:ext uri="{FF2B5EF4-FFF2-40B4-BE49-F238E27FC236}">
                <a16:creationId xmlns:a16="http://schemas.microsoft.com/office/drawing/2014/main" id="{BC3078F9-68DF-474F-A24F-934BB4E24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1" t="13147" r="81667" b="76666"/>
          <a:stretch>
            <a:fillRect/>
          </a:stretch>
        </p:blipFill>
        <p:spPr bwMode="auto">
          <a:xfrm>
            <a:off x="4132660" y="4499372"/>
            <a:ext cx="157162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0" name="Picture 3">
            <a:extLst>
              <a:ext uri="{FF2B5EF4-FFF2-40B4-BE49-F238E27FC236}">
                <a16:creationId xmlns:a16="http://schemas.microsoft.com/office/drawing/2014/main" id="{ED1AAA2E-F9D6-4B55-A86F-64ADF5587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1" t="23334" r="83813" b="67778"/>
          <a:stretch>
            <a:fillRect/>
          </a:stretch>
        </p:blipFill>
        <p:spPr bwMode="auto">
          <a:xfrm>
            <a:off x="2314575" y="4470797"/>
            <a:ext cx="1576388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1" name="Picture 5">
            <a:extLst>
              <a:ext uri="{FF2B5EF4-FFF2-40B4-BE49-F238E27FC236}">
                <a16:creationId xmlns:a16="http://schemas.microsoft.com/office/drawing/2014/main" id="{8DEBE346-6D2F-4EFF-8F23-206362CB7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r="86687" b="76666"/>
          <a:stretch>
            <a:fillRect/>
          </a:stretch>
        </p:blipFill>
        <p:spPr bwMode="auto">
          <a:xfrm>
            <a:off x="4124325" y="5222084"/>
            <a:ext cx="2153841" cy="673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2" name="Google Shape;207;p22">
            <a:extLst>
              <a:ext uri="{FF2B5EF4-FFF2-40B4-BE49-F238E27FC236}">
                <a16:creationId xmlns:a16="http://schemas.microsoft.com/office/drawing/2014/main" id="{9EC31003-7ED9-472D-840E-392A754DE33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309" y="4358879"/>
            <a:ext cx="98941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4" name="Picture 2">
            <a:extLst>
              <a:ext uri="{FF2B5EF4-FFF2-40B4-BE49-F238E27FC236}">
                <a16:creationId xmlns:a16="http://schemas.microsoft.com/office/drawing/2014/main" id="{96F3752F-E927-4E97-B0CA-F347F5975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91" y="5224462"/>
            <a:ext cx="1747838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8687C0-97D3-4B72-A9D4-2745CA13E6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29" y="2111469"/>
            <a:ext cx="2507539" cy="19068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8FDF82-0CB3-7943-A113-2CB95C9D50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1828" y="6033706"/>
            <a:ext cx="6468668" cy="7369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b="1" dirty="0" smtClean="0">
            <a:latin typeface="Arial"/>
            <a:cs typeface="Arial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EB08E3D17D1A47AEE48D44AA70BB3A" ma:contentTypeVersion="2" ma:contentTypeDescription="Create a new document." ma:contentTypeScope="" ma:versionID="5ee6e79531ce53310c803e91ccd1bc52">
  <xsd:schema xmlns:xsd="http://www.w3.org/2001/XMLSchema" xmlns:xs="http://www.w3.org/2001/XMLSchema" xmlns:p="http://schemas.microsoft.com/office/2006/metadata/properties" xmlns:ns3="cfa1b136-4e06-48ac-839d-0106e56bc186" targetNamespace="http://schemas.microsoft.com/office/2006/metadata/properties" ma:root="true" ma:fieldsID="4363b8b741744099afed7553a70fa498" ns3:_="">
    <xsd:import namespace="cfa1b136-4e06-48ac-839d-0106e56bc1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1b136-4e06-48ac-839d-0106e56bc1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AB8699-88F2-4F9B-BB17-69717E9E37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a1b136-4e06-48ac-839d-0106e56bc1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B344CB-16C0-4555-AA6C-1F94BBF1BC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F7AF67-E054-43B6-B7E2-2ABB13DEBDE2}">
  <ds:schemaRefs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cfa1b136-4e06-48ac-839d-0106e56bc18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13345</TotalTime>
  <Words>2820</Words>
  <Application>Microsoft Office PowerPoint</Application>
  <PresentationFormat>On-screen Show (4:3)</PresentationFormat>
  <Paragraphs>564</Paragraphs>
  <Slides>3</Slides>
  <Notes>3</Notes>
  <HiddenSlides>0</HiddenSlides>
  <MMClips>6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Office Theme</vt:lpstr>
      <vt:lpstr>2_Office Theme</vt:lpstr>
      <vt:lpstr>1_Office Theme</vt:lpstr>
      <vt:lpstr>Analysis of RAI14 Knockout PDAC Cell Derivatives by CycIF (Cyclic Immunofluorescence)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Tomaneng, Luke</dc:creator>
  <cp:lastModifiedBy>Tomaneng , Luke</cp:lastModifiedBy>
  <cp:revision>220</cp:revision>
  <dcterms:created xsi:type="dcterms:W3CDTF">2021-05-05T15:08:41Z</dcterms:created>
  <dcterms:modified xsi:type="dcterms:W3CDTF">2024-05-03T17:46:37Z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0x0101002CEB08E3D17D1A47AEE48D44AA70BB3A</vt:lpwstr>
  </property>
</Properties>
</file>